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70" r:id="rId6"/>
    <p:sldId id="260" r:id="rId7"/>
    <p:sldId id="262" r:id="rId8"/>
    <p:sldId id="269" r:id="rId9"/>
    <p:sldId id="268" r:id="rId10"/>
    <p:sldId id="264" r:id="rId11"/>
    <p:sldId id="272" r:id="rId12"/>
    <p:sldId id="273" r:id="rId13"/>
    <p:sldId id="274" r:id="rId14"/>
    <p:sldId id="266" r:id="rId15"/>
    <p:sldId id="271" r:id="rId16"/>
    <p:sldId id="267" r:id="rId17"/>
    <p:sldId id="280" r:id="rId18"/>
    <p:sldId id="265" r:id="rId19"/>
    <p:sldId id="276" r:id="rId20"/>
    <p:sldId id="278" r:id="rId21"/>
    <p:sldId id="279" r:id="rId22"/>
    <p:sldId id="277" r:id="rId23"/>
    <p:sldId id="275" r:id="rId24"/>
    <p:sldId id="283" r:id="rId25"/>
    <p:sldId id="281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75" d="100"/>
          <a:sy n="75" d="100"/>
        </p:scale>
        <p:origin x="51" y="7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E00D2-1ED0-45DD-9D8F-E1403490F799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E103E-D02A-485B-A28C-8191F8F62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541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E00D2-1ED0-45DD-9D8F-E1403490F799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E103E-D02A-485B-A28C-8191F8F62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871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E00D2-1ED0-45DD-9D8F-E1403490F799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E103E-D02A-485B-A28C-8191F8F62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642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E00D2-1ED0-45DD-9D8F-E1403490F799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E103E-D02A-485B-A28C-8191F8F62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578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E00D2-1ED0-45DD-9D8F-E1403490F799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E103E-D02A-485B-A28C-8191F8F62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628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E00D2-1ED0-45DD-9D8F-E1403490F799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E103E-D02A-485B-A28C-8191F8F62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25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E00D2-1ED0-45DD-9D8F-E1403490F799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E103E-D02A-485B-A28C-8191F8F62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856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E00D2-1ED0-45DD-9D8F-E1403490F799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E103E-D02A-485B-A28C-8191F8F62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052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E00D2-1ED0-45DD-9D8F-E1403490F799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E103E-D02A-485B-A28C-8191F8F62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379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E00D2-1ED0-45DD-9D8F-E1403490F799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E103E-D02A-485B-A28C-8191F8F62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053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E00D2-1ED0-45DD-9D8F-E1403490F799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E103E-D02A-485B-A28C-8191F8F62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298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AE00D2-1ED0-45DD-9D8F-E1403490F799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3E103E-D02A-485B-A28C-8191F8F62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6564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Snial/FIGnition" TargetMode="External"/><Relationship Id="rId2" Type="http://schemas.openxmlformats.org/officeDocument/2006/relationships/hyperlink" Target="https://sites.google.com/site/libby8dev/fignition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github.com/ashleyf/FIGTurtle" TargetMode="External"/><Relationship Id="rId4" Type="http://schemas.openxmlformats.org/officeDocument/2006/relationships/hyperlink" Target="https://uk.rs-online.com/web/p/single-board-computers/7755003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D106C-4B3B-4CB0-A60B-CF44A90F5A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err="1">
                <a:latin typeface="+mn-lt"/>
              </a:rPr>
              <a:t>FIGnition</a:t>
            </a:r>
            <a:r>
              <a:rPr lang="en-US" b="1" dirty="0">
                <a:latin typeface="+mn-lt"/>
              </a:rPr>
              <a:t> </a:t>
            </a:r>
            <a:r>
              <a:rPr lang="en-US" sz="4800" b="0" i="0" dirty="0">
                <a:effectLst/>
                <a:latin typeface="Roboto" panose="02000000000000000000" pitchFamily="2" charset="0"/>
              </a:rPr>
              <a:t>—</a:t>
            </a:r>
            <a:r>
              <a:rPr lang="en-US" b="1" dirty="0">
                <a:latin typeface="+mn-lt"/>
              </a:rPr>
              <a:t> Turtle Graphics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C01631-FFA2-4EC9-A655-CA34C320A6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FIG-Forth on AtMega168</a:t>
            </a:r>
          </a:p>
        </p:txBody>
      </p:sp>
    </p:spTree>
    <p:extLst>
      <p:ext uri="{BB962C8B-B14F-4D97-AF65-F5344CB8AC3E}">
        <p14:creationId xmlns:p14="http://schemas.microsoft.com/office/powerpoint/2010/main" val="39717774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66517-8504-41A0-A2A5-AEB9582F8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3050"/>
            <a:ext cx="10515600" cy="596623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hex create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sinTable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1B , 354F , 687F , 96AB ,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BECE , DDE9 , F3F9 , FEFF , decimal</a:t>
            </a:r>
          </a:p>
          <a:p>
            <a:pPr marL="0" indent="0">
              <a:buNone/>
            </a:pP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: sin ( ang -- sin[ang])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&gt;r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abs &gt;r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15 mod r 30 mod 14 &gt; if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  15 swap -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then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sinTable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+ c@ r 60 mod 30 &gt; if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  minus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then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r&gt; drop r&gt; drop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;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34569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66517-8504-41A0-A2A5-AEB9582F8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3050"/>
            <a:ext cx="10515600" cy="596623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hex create </a:t>
            </a:r>
            <a:r>
              <a:rPr lang="en-US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sinTable</a:t>
            </a: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1B , 354F , 687F , 96AB ,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BECE , DDE9 , F3F9 , FEFF , decimal</a:t>
            </a:r>
          </a:p>
          <a:p>
            <a:pPr marL="0" indent="0">
              <a:buNone/>
            </a:pPr>
            <a:endParaRPr lang="en-US" dirty="0">
              <a:solidFill>
                <a:schemeClr val="bg1">
                  <a:lumMod val="65000"/>
                  <a:lumOff val="35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: sin ( ang -- sin[ang])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&gt;r </a:t>
            </a:r>
            <a:r>
              <a:rPr lang="en-US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abs &gt;r </a:t>
            </a:r>
            <a:r>
              <a:rPr lang="en-US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endParaRPr lang="en-US" dirty="0">
              <a:solidFill>
                <a:schemeClr val="bg1">
                  <a:lumMod val="65000"/>
                  <a:lumOff val="35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15 mod </a:t>
            </a: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30 mod </a:t>
            </a: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14 &gt; if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15 swap -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then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</a:t>
            </a:r>
            <a:r>
              <a:rPr lang="en-US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sinTable</a:t>
            </a: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+ c@ r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60 mod </a:t>
            </a: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30 &gt; if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minus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then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r&gt; drop r&gt; drop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;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81948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66517-8504-41A0-A2A5-AEB9582F8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3050"/>
            <a:ext cx="10515600" cy="653894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hex create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cosTable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-2 , F9F2 , E9DD , CEBD ,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AA95 , 7F67 , 4E34 , 1A00 , decimal</a:t>
            </a:r>
          </a:p>
          <a:p>
            <a:pPr marL="0" indent="0">
              <a:buNone/>
            </a:pP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: cos ( ang -- cos[ang])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abs 60 mod dup 29 &gt; if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  60 swap -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then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dup 14 &gt; if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  -1 30 rot -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else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  1 swap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then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cosTable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+ c@ 1+ *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;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82047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66517-8504-41A0-A2A5-AEB9582F8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3050"/>
            <a:ext cx="10515600" cy="653894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hex create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cosTable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-2 , F9F2 , E9DD , CEBD ,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AA95 , 7F67 , 4E34 , 1A00 </a:t>
            </a: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, decimal</a:t>
            </a:r>
          </a:p>
          <a:p>
            <a:pPr marL="0" indent="0">
              <a:buNone/>
            </a:pP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: 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cos </a:t>
            </a: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( ang -- cos[ang])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abs 60 mod </a:t>
            </a: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dup 29 &gt; if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60 swap -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then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dup 14 &gt; if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-1 30 rot -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else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1 swap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then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</a:t>
            </a:r>
            <a:r>
              <a:rPr lang="en-US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cosTable</a:t>
            </a: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+ c@ 1+ *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;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016006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66517-8504-41A0-A2A5-AEB9582F8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42385"/>
            <a:ext cx="10515600" cy="59662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: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coord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@ 256 / 80 + ; 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: draw x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coord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y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coord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plot ;</a:t>
            </a:r>
          </a:p>
          <a:p>
            <a:pPr marL="0" indent="0">
              <a:buNone/>
            </a:pPr>
            <a:b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</a:b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: forward (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dist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--)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1 do dx @ x +!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dy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@ y +! draw loop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1871097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66517-8504-41A0-A2A5-AEB9582F8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42385"/>
            <a:ext cx="10515600" cy="54255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: </a:t>
            </a:r>
            <a:r>
              <a:rPr lang="en-US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coord</a:t>
            </a: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@ 256 / </a:t>
            </a: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80 + ;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: draw 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x</a:t>
            </a: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coord</a:t>
            </a: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y</a:t>
            </a: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coord</a:t>
            </a: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plot ;</a:t>
            </a:r>
          </a:p>
          <a:p>
            <a:pPr marL="0" indent="0">
              <a:buNone/>
            </a:pPr>
            <a:b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</a:b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: forward ( </a:t>
            </a:r>
            <a:r>
              <a:rPr lang="en-US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dist</a:t>
            </a: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--)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1 do 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dx @ x +!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dy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@ y +! </a:t>
            </a: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draw</a:t>
            </a: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loop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476074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66517-8504-41A0-A2A5-AEB9582F8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42385"/>
            <a:ext cx="10515600" cy="59662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>
                <a:latin typeface="Cascadia Code" panose="020B0609020000020004" pitchFamily="49" charset="0"/>
                <a:cs typeface="Cascadia Code" panose="020B0609020000020004" pitchFamily="49" charset="0"/>
              </a:rPr>
              <a:t>: forward ( dist--)</a:t>
            </a:r>
          </a:p>
          <a:p>
            <a:pPr marL="0" indent="0">
              <a:buNone/>
            </a:pPr>
            <a:r>
              <a:rPr lang="pt-BR" dirty="0">
                <a:latin typeface="Cascadia Code" panose="020B0609020000020004" pitchFamily="49" charset="0"/>
                <a:cs typeface="Cascadia Code" panose="020B0609020000020004" pitchFamily="49" charset="0"/>
              </a:rPr>
              <a:t>  &gt;r dx @ x @ y @ dy @</a:t>
            </a:r>
          </a:p>
          <a:p>
            <a:pPr marL="0" indent="0">
              <a:buNone/>
            </a:pPr>
            <a:r>
              <a:rPr lang="pt-BR" dirty="0">
                <a:latin typeface="Cascadia Code" panose="020B0609020000020004" pitchFamily="49" charset="0"/>
                <a:cs typeface="Cascadia Code" panose="020B0609020000020004" pitchFamily="49" charset="0"/>
              </a:rPr>
              <a:t>  r 0 do</a:t>
            </a:r>
          </a:p>
          <a:p>
            <a:pPr marL="0" indent="0">
              <a:buNone/>
            </a:pPr>
            <a:r>
              <a:rPr lang="pt-BR" dirty="0">
                <a:latin typeface="Cascadia Code" panose="020B0609020000020004" pitchFamily="49" charset="0"/>
                <a:cs typeface="Cascadia Code" panose="020B0609020000020004" pitchFamily="49" charset="0"/>
              </a:rPr>
              <a:t>    &gt;r r + &gt;r over +</a:t>
            </a:r>
          </a:p>
          <a:p>
            <a:pPr marL="0" indent="0">
              <a:buNone/>
            </a:pPr>
            <a:r>
              <a:rPr lang="pt-BR" dirty="0">
                <a:latin typeface="Cascadia Code" panose="020B0609020000020004" pitchFamily="49" charset="0"/>
                <a:cs typeface="Cascadia Code" panose="020B0609020000020004" pitchFamily="49" charset="0"/>
              </a:rPr>
              <a:t>    dup 8 &gt;&gt; r 8 &gt;&gt; plot</a:t>
            </a:r>
          </a:p>
          <a:p>
            <a:pPr marL="0" indent="0">
              <a:buNone/>
            </a:pPr>
            <a:r>
              <a:rPr lang="pt-BR" dirty="0">
                <a:latin typeface="Cascadia Code" panose="020B0609020000020004" pitchFamily="49" charset="0"/>
                <a:cs typeface="Cascadia Code" panose="020B0609020000020004" pitchFamily="49" charset="0"/>
              </a:rPr>
              <a:t>    r&gt; r&gt;</a:t>
            </a:r>
          </a:p>
          <a:p>
            <a:pPr marL="0" indent="0">
              <a:buNone/>
            </a:pPr>
            <a:r>
              <a:rPr lang="pt-BR" dirty="0">
                <a:latin typeface="Cascadia Code" panose="020B0609020000020004" pitchFamily="49" charset="0"/>
                <a:cs typeface="Cascadia Code" panose="020B0609020000020004" pitchFamily="49" charset="0"/>
              </a:rPr>
              <a:t>  loop</a:t>
            </a:r>
          </a:p>
          <a:p>
            <a:pPr marL="0" indent="0">
              <a:buNone/>
            </a:pPr>
            <a:r>
              <a:rPr lang="pt-BR" dirty="0">
                <a:latin typeface="Cascadia Code" panose="020B0609020000020004" pitchFamily="49" charset="0"/>
                <a:cs typeface="Cascadia Code" panose="020B0609020000020004" pitchFamily="49" charset="0"/>
              </a:rPr>
              <a:t>  drop y ! x ! drop</a:t>
            </a:r>
          </a:p>
          <a:p>
            <a:pPr marL="0" indent="0">
              <a:buNone/>
            </a:pPr>
            <a:r>
              <a:rPr lang="pt-BR" dirty="0">
                <a:latin typeface="Cascadia Code" panose="020B0609020000020004" pitchFamily="49" charset="0"/>
                <a:cs typeface="Cascadia Code" panose="020B0609020000020004" pitchFamily="49" charset="0"/>
              </a:rPr>
              <a:t>  r&gt; drop</a:t>
            </a:r>
          </a:p>
          <a:p>
            <a:pPr marL="0" indent="0">
              <a:buNone/>
            </a:pPr>
            <a:r>
              <a:rPr lang="pt-BR" dirty="0">
                <a:latin typeface="Cascadia Code" panose="020B0609020000020004" pitchFamily="49" charset="0"/>
                <a:cs typeface="Cascadia Code" panose="020B0609020000020004" pitchFamily="49" charset="0"/>
              </a:rPr>
              <a:t>;</a:t>
            </a: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41305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66517-8504-41A0-A2A5-AEB9582F8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42385"/>
            <a:ext cx="10515600" cy="59662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: forward ( dist--)</a:t>
            </a:r>
          </a:p>
          <a:p>
            <a:pPr marL="0" indent="0">
              <a:buNone/>
            </a:pPr>
            <a:r>
              <a:rPr lang="pt-BR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&gt;r </a:t>
            </a:r>
            <a:r>
              <a:rPr lang="pt-BR" dirty="0">
                <a:latin typeface="Cascadia Code" panose="020B0609020000020004" pitchFamily="49" charset="0"/>
                <a:cs typeface="Cascadia Code" panose="020B0609020000020004" pitchFamily="49" charset="0"/>
              </a:rPr>
              <a:t>dx @ x @ y @ dy @</a:t>
            </a:r>
          </a:p>
          <a:p>
            <a:pPr marL="0" indent="0">
              <a:buNone/>
            </a:pPr>
            <a:r>
              <a:rPr lang="pt-BR" dirty="0">
                <a:latin typeface="Cascadia Code" panose="020B0609020000020004" pitchFamily="49" charset="0"/>
                <a:cs typeface="Cascadia Code" panose="020B0609020000020004" pitchFamily="49" charset="0"/>
              </a:rPr>
              <a:t>  </a:t>
            </a:r>
            <a:r>
              <a:rPr lang="pt-BR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 0 do</a:t>
            </a:r>
          </a:p>
          <a:p>
            <a:pPr marL="0" indent="0">
              <a:buNone/>
            </a:pPr>
            <a:r>
              <a:rPr lang="pt-BR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&gt;r r + &gt;r over +</a:t>
            </a:r>
          </a:p>
          <a:p>
            <a:pPr marL="0" indent="0">
              <a:buNone/>
            </a:pPr>
            <a:r>
              <a:rPr lang="pt-BR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dup </a:t>
            </a:r>
            <a:r>
              <a:rPr lang="pt-BR" dirty="0">
                <a:latin typeface="Cascadia Code" panose="020B0609020000020004" pitchFamily="49" charset="0"/>
                <a:cs typeface="Cascadia Code" panose="020B0609020000020004" pitchFamily="49" charset="0"/>
              </a:rPr>
              <a:t>8 &gt;&gt; </a:t>
            </a:r>
            <a:r>
              <a:rPr lang="pt-BR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 </a:t>
            </a:r>
            <a:r>
              <a:rPr lang="pt-BR" dirty="0">
                <a:latin typeface="Cascadia Code" panose="020B0609020000020004" pitchFamily="49" charset="0"/>
                <a:cs typeface="Cascadia Code" panose="020B0609020000020004" pitchFamily="49" charset="0"/>
              </a:rPr>
              <a:t>8 &gt;&gt; </a:t>
            </a:r>
            <a:r>
              <a:rPr lang="pt-BR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plot</a:t>
            </a:r>
          </a:p>
          <a:p>
            <a:pPr marL="0" indent="0">
              <a:buNone/>
            </a:pPr>
            <a:r>
              <a:rPr lang="pt-BR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r&gt; r&gt;</a:t>
            </a:r>
          </a:p>
          <a:p>
            <a:pPr marL="0" indent="0">
              <a:buNone/>
            </a:pPr>
            <a:r>
              <a:rPr lang="pt-BR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loop</a:t>
            </a:r>
          </a:p>
          <a:p>
            <a:pPr marL="0" indent="0">
              <a:buNone/>
            </a:pPr>
            <a:r>
              <a:rPr lang="pt-BR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drop </a:t>
            </a:r>
            <a:r>
              <a:rPr lang="pt-BR" dirty="0">
                <a:latin typeface="Cascadia Code" panose="020B0609020000020004" pitchFamily="49" charset="0"/>
                <a:cs typeface="Cascadia Code" panose="020B0609020000020004" pitchFamily="49" charset="0"/>
              </a:rPr>
              <a:t>y ! x ! </a:t>
            </a:r>
            <a:r>
              <a:rPr lang="pt-BR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drop</a:t>
            </a:r>
          </a:p>
          <a:p>
            <a:pPr marL="0" indent="0">
              <a:buNone/>
            </a:pPr>
            <a:r>
              <a:rPr lang="pt-BR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r&gt; drop</a:t>
            </a:r>
          </a:p>
          <a:p>
            <a:pPr marL="0" indent="0">
              <a:buNone/>
            </a:pPr>
            <a:r>
              <a:rPr lang="pt-BR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;</a:t>
            </a:r>
            <a:endParaRPr lang="en-US" dirty="0">
              <a:solidFill>
                <a:schemeClr val="bg1">
                  <a:lumMod val="65000"/>
                  <a:lumOff val="35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660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66517-8504-41A0-A2A5-AEB9582F8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94027"/>
            <a:ext cx="10515600" cy="596623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0 var x 0 var y 0 var a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0 var q 0 var w</a:t>
            </a:r>
          </a:p>
          <a:p>
            <a:pPr marL="0" indent="0">
              <a:buNone/>
            </a:pP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hex create n -2 , F9F2 , E9DD , CEBD ,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AA95 , 7F67 , 4E34 , 1A00 , decimal</a:t>
            </a:r>
          </a:p>
          <a:p>
            <a:pPr marL="0" indent="0">
              <a:buNone/>
            </a:pP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: c abs 60 mod dup 29 &gt; if 60 swap - then dup</a:t>
            </a:r>
            <a:b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</a:b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14 &gt; if -1 30 rot - else 1 swap then n + c@ 1+ * ;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: h dup a ! dup c w ! 45 + c q ! ;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: t a @ + h ;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: f &gt;r dx @ x @ y @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dy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@ r 0 do &gt;r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r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+ &gt;r over + dup 8</a:t>
            </a:r>
            <a:b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</a:b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&gt;&gt; r 8 &gt;&gt; plot r&gt; r&gt; loop drop y ! x ! drop r&gt; drop ;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: j dup q @ * x +! w @ * y +! ;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: k &gt;r 80 + 8 &lt;&lt; r&gt; ! ;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: g y k x k ;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: s 1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vmode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1 pen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cls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0 0 g 0 h ;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: e key 0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vmode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;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: r 9380 C80 0 fill ;</a:t>
            </a:r>
          </a:p>
        </p:txBody>
      </p:sp>
    </p:spTree>
    <p:extLst>
      <p:ext uri="{BB962C8B-B14F-4D97-AF65-F5344CB8AC3E}">
        <p14:creationId xmlns:p14="http://schemas.microsoft.com/office/powerpoint/2010/main" val="30457250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B5910-E855-4A73-BDA6-1DBD6B0A1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text, blackboard, clipart&#10;&#10;Description automatically generated">
            <a:extLst>
              <a:ext uri="{FF2B5EF4-FFF2-40B4-BE49-F238E27FC236}">
                <a16:creationId xmlns:a16="http://schemas.microsoft.com/office/drawing/2014/main" id="{9773DEF1-4144-439E-B853-AB61A02031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278" y="74117"/>
            <a:ext cx="9073444" cy="6783883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FA83A7-7725-453E-AC65-DBFE33580A76}"/>
              </a:ext>
            </a:extLst>
          </p:cNvPr>
          <p:cNvSpPr txBox="1"/>
          <p:nvPr/>
        </p:nvSpPr>
        <p:spPr>
          <a:xfrm>
            <a:off x="564450" y="338670"/>
            <a:ext cx="7114448" cy="523220"/>
          </a:xfrm>
          <a:prstGeom prst="rect">
            <a:avLst/>
          </a:prstGeom>
          <a:solidFill>
            <a:schemeClr val="bg1"/>
          </a:solidFill>
          <a:ln w="2540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Cascadia Code" panose="020B0609020000020004" pitchFamily="49" charset="0"/>
                <a:cs typeface="Cascadia Code" panose="020B0609020000020004" pitchFamily="49" charset="0"/>
              </a:rPr>
              <a:t>-50 50 j 20 0 do 100 f 21 t loop</a:t>
            </a:r>
            <a:endParaRPr lang="en-US" sz="28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264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CDF91ADB-A747-45DF-84E6-ABBFA5A1571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2396" y="453928"/>
            <a:ext cx="5902364" cy="2031205"/>
          </a:xfrm>
          <a:prstGeom prst="rect">
            <a:avLst/>
          </a:prstGeom>
          <a:noFill/>
        </p:spPr>
      </p:pic>
      <p:pic>
        <p:nvPicPr>
          <p:cNvPr id="2050" name="Picture 2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F7095364-33E6-4E50-B47B-F8828EC792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2396" y="2705849"/>
            <a:ext cx="5902364" cy="3698223"/>
          </a:xfrm>
          <a:prstGeom prst="rect">
            <a:avLst/>
          </a:prstGeo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ECD57CE-3E15-4699-BB2E-462DB9D0AFE3}"/>
              </a:ext>
            </a:extLst>
          </p:cNvPr>
          <p:cNvSpPr txBox="1"/>
          <p:nvPr/>
        </p:nvSpPr>
        <p:spPr>
          <a:xfrm>
            <a:off x="681179" y="453928"/>
            <a:ext cx="4761217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By Julian Skidmore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FIG-Forth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AtMega168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20MHz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8Kb SRAM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384Kb Flash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8-button keypad</a:t>
            </a:r>
            <a:br>
              <a:rPr lang="en-US" sz="3600" dirty="0"/>
            </a:br>
            <a:r>
              <a:rPr lang="en-US" sz="2400" dirty="0"/>
              <a:t>(or </a:t>
            </a:r>
            <a:r>
              <a:rPr lang="en-US" sz="2400" dirty="0" err="1"/>
              <a:t>FIGkeys</a:t>
            </a:r>
            <a:r>
              <a:rPr lang="en-US" sz="2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Flash block editor</a:t>
            </a:r>
            <a:br>
              <a:rPr lang="en-US" sz="3600" dirty="0"/>
            </a:br>
            <a:r>
              <a:rPr lang="en-US" sz="2400" dirty="0"/>
              <a:t>(or </a:t>
            </a:r>
            <a:r>
              <a:rPr lang="en-US" sz="2400" dirty="0" err="1"/>
              <a:t>AvrDude</a:t>
            </a:r>
            <a:r>
              <a:rPr lang="en-US" sz="2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DIY ~</a:t>
            </a:r>
            <a:r>
              <a:rPr lang="en-US" sz="3600" b="0" i="0" dirty="0">
                <a:effectLst/>
                <a:latin typeface="Arial" panose="020B0604020202020204" pitchFamily="34" charset="0"/>
              </a:rPr>
              <a:t>£</a:t>
            </a:r>
            <a:r>
              <a:rPr lang="en-US" sz="3600" dirty="0"/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3476388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 tmFilter="0, 0; .2, .5; .8, .5; 1, 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7" dur="250" autoRev="1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34A26-2C91-438E-B041-E4D57D6EE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text, outdoor object, web&#10;&#10;Description automatically generated">
            <a:extLst>
              <a:ext uri="{FF2B5EF4-FFF2-40B4-BE49-F238E27FC236}">
                <a16:creationId xmlns:a16="http://schemas.microsoft.com/office/drawing/2014/main" id="{A7428CEF-3B70-4E8E-8568-C39385BF8E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668" y="-4552"/>
            <a:ext cx="9178663" cy="6862552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3C40D0-5A8C-4D49-8970-03DDBA51D01B}"/>
              </a:ext>
            </a:extLst>
          </p:cNvPr>
          <p:cNvSpPr txBox="1"/>
          <p:nvPr/>
        </p:nvSpPr>
        <p:spPr>
          <a:xfrm>
            <a:off x="564450" y="338670"/>
            <a:ext cx="6274475" cy="523220"/>
          </a:xfrm>
          <a:prstGeom prst="rect">
            <a:avLst/>
          </a:prstGeom>
          <a:solidFill>
            <a:schemeClr val="bg1"/>
          </a:solidFill>
          <a:ln w="2540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 wrap="none" rtlCol="0">
            <a:spAutoFit/>
          </a:bodyPr>
          <a:lstStyle/>
          <a:p>
            <a:r>
              <a:rPr lang="pt-BR" sz="2800" dirty="0">
                <a:latin typeface="Cascadia Code" panose="020B0609020000020004" pitchFamily="49" charset="0"/>
                <a:cs typeface="Cascadia Code" panose="020B0609020000020004" pitchFamily="49" charset="0"/>
              </a:rPr>
              <a:t>0 50 0 do 2 + dup f 14 t loop</a:t>
            </a:r>
            <a:endParaRPr lang="en-US" sz="28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82075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626D6-B20F-448A-BA83-52AA996A8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52FD0DC3-7C92-43BB-BC8C-C515E3A4C6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712" y="564443"/>
            <a:ext cx="9172575" cy="685800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9AD20F5-046B-454F-955C-9354B09FDC5F}"/>
              </a:ext>
            </a:extLst>
          </p:cNvPr>
          <p:cNvSpPr txBox="1"/>
          <p:nvPr/>
        </p:nvSpPr>
        <p:spPr>
          <a:xfrm>
            <a:off x="564450" y="338670"/>
            <a:ext cx="6694461" cy="523220"/>
          </a:xfrm>
          <a:prstGeom prst="rect">
            <a:avLst/>
          </a:prstGeom>
          <a:solidFill>
            <a:schemeClr val="bg1"/>
          </a:solidFill>
          <a:ln w="2540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 wrap="none" rtlCol="0">
            <a:spAutoFit/>
          </a:bodyPr>
          <a:lstStyle/>
          <a:p>
            <a:r>
              <a:rPr lang="pt-BR" sz="2800" dirty="0">
                <a:latin typeface="Cascadia Code" panose="020B0609020000020004" pitchFamily="49" charset="0"/>
                <a:cs typeface="Cascadia Code" panose="020B0609020000020004" pitchFamily="49" charset="0"/>
              </a:rPr>
              <a:t>: star 5 0 do 80 f 24 t loop 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FD5169-C524-4629-BB7E-12730BC0BB41}"/>
              </a:ext>
            </a:extLst>
          </p:cNvPr>
          <p:cNvSpPr txBox="1"/>
          <p:nvPr/>
        </p:nvSpPr>
        <p:spPr>
          <a:xfrm>
            <a:off x="564450" y="888345"/>
            <a:ext cx="4594528" cy="523220"/>
          </a:xfrm>
          <a:prstGeom prst="rect">
            <a:avLst/>
          </a:prstGeom>
          <a:solidFill>
            <a:schemeClr val="bg1"/>
          </a:solidFill>
          <a:ln w="2540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 wrap="none" rtlCol="0">
            <a:spAutoFit/>
          </a:bodyPr>
          <a:lstStyle/>
          <a:p>
            <a:r>
              <a:rPr lang="pt-BR" sz="2800" dirty="0">
                <a:latin typeface="Cascadia Code" panose="020B0609020000020004" pitchFamily="49" charset="0"/>
                <a:cs typeface="Cascadia Code" panose="020B0609020000020004" pitchFamily="49" charset="0"/>
              </a:rPr>
              <a:t>3 0 do star 20 t loop</a:t>
            </a:r>
            <a:endParaRPr lang="en-US" sz="28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16063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14B09-BFFE-4132-A596-66A1F5932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fan, device, outdoor object, web&#10;&#10;Description automatically generated">
            <a:extLst>
              <a:ext uri="{FF2B5EF4-FFF2-40B4-BE49-F238E27FC236}">
                <a16:creationId xmlns:a16="http://schemas.microsoft.com/office/drawing/2014/main" id="{67EFDB19-5F5F-4F2B-8C07-A96E2D1E7F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278" y="356342"/>
            <a:ext cx="9073444" cy="6783883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32E39A8-E9A9-43A5-97FD-CE98EE9B374F}"/>
              </a:ext>
            </a:extLst>
          </p:cNvPr>
          <p:cNvSpPr txBox="1"/>
          <p:nvPr/>
        </p:nvSpPr>
        <p:spPr>
          <a:xfrm>
            <a:off x="564450" y="338670"/>
            <a:ext cx="6904454" cy="523220"/>
          </a:xfrm>
          <a:prstGeom prst="rect">
            <a:avLst/>
          </a:prstGeom>
          <a:solidFill>
            <a:schemeClr val="bg1"/>
          </a:solidFill>
          <a:ln w="2540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 wrap="none" rtlCol="0">
            <a:spAutoFit/>
          </a:bodyPr>
          <a:lstStyle/>
          <a:p>
            <a:r>
              <a:rPr lang="fr-FR" sz="2800" dirty="0">
                <a:latin typeface="Cascadia Code" panose="020B0609020000020004" pitchFamily="49" charset="0"/>
                <a:cs typeface="Cascadia Code" panose="020B0609020000020004" pitchFamily="49" charset="0"/>
              </a:rPr>
              <a:t>: </a:t>
            </a:r>
            <a:r>
              <a:rPr lang="fr-FR" sz="2800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circle</a:t>
            </a:r>
            <a:r>
              <a:rPr lang="fr-FR" sz="2800" dirty="0">
                <a:latin typeface="Cascadia Code" panose="020B0609020000020004" pitchFamily="49" charset="0"/>
                <a:cs typeface="Cascadia Code" panose="020B0609020000020004" pitchFamily="49" charset="0"/>
              </a:rPr>
              <a:t> 60 0 do 4 f 1 t </a:t>
            </a:r>
            <a:r>
              <a:rPr lang="fr-FR" sz="2800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loop</a:t>
            </a:r>
            <a:r>
              <a:rPr lang="fr-FR" sz="2800" dirty="0">
                <a:latin typeface="Cascadia Code" panose="020B0609020000020004" pitchFamily="49" charset="0"/>
                <a:cs typeface="Cascadia Code" panose="020B0609020000020004" pitchFamily="49" charset="0"/>
              </a:rPr>
              <a:t> ;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8BD58D-C27C-4310-B3FB-A8695A038D8D}"/>
              </a:ext>
            </a:extLst>
          </p:cNvPr>
          <p:cNvSpPr txBox="1"/>
          <p:nvPr/>
        </p:nvSpPr>
        <p:spPr>
          <a:xfrm>
            <a:off x="564450" y="861890"/>
            <a:ext cx="5014514" cy="523220"/>
          </a:xfrm>
          <a:prstGeom prst="rect">
            <a:avLst/>
          </a:prstGeom>
          <a:solidFill>
            <a:schemeClr val="bg1"/>
          </a:solidFill>
          <a:ln w="2540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 wrap="none" rtlCol="0">
            <a:spAutoFit/>
          </a:bodyPr>
          <a:lstStyle/>
          <a:p>
            <a:r>
              <a:rPr lang="fr-FR" sz="2800" dirty="0">
                <a:latin typeface="Cascadia Code" panose="020B0609020000020004" pitchFamily="49" charset="0"/>
                <a:cs typeface="Cascadia Code" panose="020B0609020000020004" pitchFamily="49" charset="0"/>
              </a:rPr>
              <a:t>15 0 do </a:t>
            </a:r>
            <a:r>
              <a:rPr lang="fr-FR" sz="2800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circle</a:t>
            </a:r>
            <a:r>
              <a:rPr lang="fr-FR" sz="2800" dirty="0">
                <a:latin typeface="Cascadia Code" panose="020B0609020000020004" pitchFamily="49" charset="0"/>
                <a:cs typeface="Cascadia Code" panose="020B0609020000020004" pitchFamily="49" charset="0"/>
              </a:rPr>
              <a:t> 4 t </a:t>
            </a:r>
            <a:r>
              <a:rPr lang="fr-FR" sz="2800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loop</a:t>
            </a:r>
            <a:endParaRPr lang="en-US" sz="28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61337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3C957-FDAB-483F-AD68-FC9C7C4E3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text, blackboard&#10;&#10;Description automatically generated">
            <a:extLst>
              <a:ext uri="{FF2B5EF4-FFF2-40B4-BE49-F238E27FC236}">
                <a16:creationId xmlns:a16="http://schemas.microsoft.com/office/drawing/2014/main" id="{EF6CF3C3-6A33-49A9-8300-4DDDB59D11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582" y="316092"/>
            <a:ext cx="9706835" cy="725744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DDC9A97-511C-4839-9329-5C5C9723F3FD}"/>
              </a:ext>
            </a:extLst>
          </p:cNvPr>
          <p:cNvSpPr txBox="1"/>
          <p:nvPr/>
        </p:nvSpPr>
        <p:spPr>
          <a:xfrm>
            <a:off x="564450" y="338670"/>
            <a:ext cx="11314316" cy="954107"/>
          </a:xfrm>
          <a:prstGeom prst="rect">
            <a:avLst/>
          </a:prstGeom>
          <a:solidFill>
            <a:schemeClr val="bg1"/>
          </a:solidFill>
          <a:ln w="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 wrap="none" rtlCol="0">
            <a:spAutoFit/>
          </a:bodyPr>
          <a:lstStyle/>
          <a:p>
            <a:r>
              <a:rPr lang="pt-BR" sz="2800" dirty="0">
                <a:latin typeface="Cascadia Code" panose="020B0609020000020004" pitchFamily="49" charset="0"/>
                <a:cs typeface="Cascadia Code" panose="020B0609020000020004" pitchFamily="49" charset="0"/>
              </a:rPr>
              <a:t>: petal 15 0 do 5 f 1 t loop 15 0 do 2 f -1 t loop ; </a:t>
            </a:r>
          </a:p>
          <a:p>
            <a:r>
              <a:rPr lang="pt-BR" sz="2800" dirty="0">
                <a:latin typeface="Cascadia Code" panose="020B0609020000020004" pitchFamily="49" charset="0"/>
                <a:cs typeface="Cascadia Code" panose="020B0609020000020004" pitchFamily="49" charset="0"/>
              </a:rPr>
              <a:t>15 0 do petal 30 t petal 30 t 4 t loop</a:t>
            </a:r>
            <a:endParaRPr lang="en-US" sz="28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74369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AAADB-62EB-42D7-83DA-7B266405D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5C76760-7E78-4B10-BC2A-4420249F79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3308091"/>
              </p:ext>
            </p:extLst>
          </p:nvPr>
        </p:nvGraphicFramePr>
        <p:xfrm>
          <a:off x="838200" y="365125"/>
          <a:ext cx="10515600" cy="612775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87500">
                  <a:extLst>
                    <a:ext uri="{9D8B030D-6E8A-4147-A177-3AD203B41FA5}">
                      <a16:colId xmlns:a16="http://schemas.microsoft.com/office/drawing/2014/main" val="919034652"/>
                    </a:ext>
                  </a:extLst>
                </a:gridCol>
                <a:gridCol w="3022600">
                  <a:extLst>
                    <a:ext uri="{9D8B030D-6E8A-4147-A177-3AD203B41FA5}">
                      <a16:colId xmlns:a16="http://schemas.microsoft.com/office/drawing/2014/main" val="2450166339"/>
                    </a:ext>
                  </a:extLst>
                </a:gridCol>
                <a:gridCol w="3086100">
                  <a:extLst>
                    <a:ext uri="{9D8B030D-6E8A-4147-A177-3AD203B41FA5}">
                      <a16:colId xmlns:a16="http://schemas.microsoft.com/office/drawing/2014/main" val="764721165"/>
                    </a:ext>
                  </a:extLst>
                </a:gridCol>
                <a:gridCol w="2819400">
                  <a:extLst>
                    <a:ext uri="{9D8B030D-6E8A-4147-A177-3AD203B41FA5}">
                      <a16:colId xmlns:a16="http://schemas.microsoft.com/office/drawing/2014/main" val="1355542878"/>
                    </a:ext>
                  </a:extLst>
                </a:gridCol>
              </a:tblGrid>
              <a:tr h="40957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ZX Spectrum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FIGnition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825946"/>
                  </a:ext>
                </a:extLst>
              </a:tr>
              <a:tr h="11436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 sz="1600" b="1" dirty="0"/>
                      </a:br>
                      <a:r>
                        <a:rPr lang="en-US" sz="3200" b="1" dirty="0"/>
                        <a:t>14.79s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br>
                        <a:rPr lang="en-US" sz="1600" b="1" dirty="0"/>
                      </a:br>
                      <a:r>
                        <a:rPr lang="en-US" sz="3200" b="1" dirty="0"/>
                        <a:t>1.2s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br>
                        <a:rPr lang="en-US" sz="1600" b="1" dirty="0"/>
                      </a:br>
                      <a:r>
                        <a:rPr lang="en-US" sz="3200" b="1" dirty="0"/>
                        <a:t>+12</a:t>
                      </a:r>
                      <a:r>
                        <a:rPr lang="en-US" sz="3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  <a:endParaRPr lang="en-US" sz="18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347533"/>
                  </a:ext>
                </a:extLst>
              </a:tr>
              <a:tr h="11436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br>
                        <a:rPr lang="en-US" sz="1600" b="1" dirty="0"/>
                      </a:br>
                      <a:r>
                        <a:rPr lang="en-US" sz="3200" b="1" dirty="0"/>
                        <a:t>2:14.47s!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br>
                        <a:rPr lang="en-US" sz="1600" b="1" dirty="0"/>
                      </a:br>
                      <a:r>
                        <a:rPr lang="en-US" sz="3200" b="1" dirty="0"/>
                        <a:t>3.8s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br>
                        <a:rPr lang="en-US" sz="1600" b="1" dirty="0"/>
                      </a:br>
                      <a:r>
                        <a:rPr lang="en-US" sz="3200" b="1" dirty="0"/>
                        <a:t>+35</a:t>
                      </a:r>
                      <a:r>
                        <a:rPr lang="en-US" sz="3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×!</a:t>
                      </a:r>
                      <a:endParaRPr lang="en-US" sz="18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9438016"/>
                  </a:ext>
                </a:extLst>
              </a:tr>
              <a:tr h="11436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br>
                        <a:rPr lang="en-US" sz="1600" b="1" dirty="0"/>
                      </a:br>
                      <a:r>
                        <a:rPr lang="en-US" sz="3200" b="1" dirty="0"/>
                        <a:t>3.34s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br>
                        <a:rPr lang="en-US" sz="1600" b="1" dirty="0"/>
                      </a:br>
                      <a:r>
                        <a:rPr lang="en-US" sz="3200" b="1" dirty="0"/>
                        <a:t>&lt;0.4s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br>
                        <a:rPr lang="en-US" sz="1600" b="1" dirty="0"/>
                      </a:br>
                      <a:r>
                        <a:rPr lang="en-US" sz="3200" b="1" dirty="0"/>
                        <a:t>+8</a:t>
                      </a:r>
                      <a:r>
                        <a:rPr lang="en-US" sz="3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  <a:endParaRPr lang="en-US" sz="18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2784475"/>
                  </a:ext>
                </a:extLst>
              </a:tr>
              <a:tr h="11436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br>
                        <a:rPr lang="en-US" sz="1600" b="1" dirty="0"/>
                      </a:br>
                      <a:r>
                        <a:rPr lang="en-US" sz="3200" b="1" dirty="0"/>
                        <a:t>13.28s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br>
                        <a:rPr lang="en-US" sz="1600" b="1" dirty="0"/>
                      </a:br>
                      <a:r>
                        <a:rPr lang="en-US" sz="3200" b="1" dirty="0"/>
                        <a:t>&lt;1s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br>
                        <a:rPr lang="en-US" sz="1600" b="1" dirty="0"/>
                      </a:br>
                      <a:r>
                        <a:rPr lang="en-US" sz="3200" b="1" dirty="0"/>
                        <a:t>+13</a:t>
                      </a:r>
                      <a:r>
                        <a:rPr lang="en-US" sz="3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  <a:endParaRPr lang="en-US" sz="18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5793313"/>
                  </a:ext>
                </a:extLst>
              </a:tr>
              <a:tr h="11436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br>
                        <a:rPr lang="en-US" sz="1600" b="1" dirty="0"/>
                      </a:br>
                      <a:r>
                        <a:rPr lang="en-US" sz="3200" b="1" dirty="0"/>
                        <a:t>2:15.44s!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br>
                        <a:rPr lang="en-US" sz="1600" b="1" dirty="0"/>
                      </a:br>
                      <a:r>
                        <a:rPr lang="en-US" sz="3200" b="1" dirty="0"/>
                        <a:t>3.72s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br>
                        <a:rPr lang="en-US" sz="1600" b="1" dirty="0"/>
                      </a:br>
                      <a:r>
                        <a:rPr lang="en-US" sz="3200" b="1" dirty="0"/>
                        <a:t>+36</a:t>
                      </a:r>
                      <a:r>
                        <a:rPr lang="en-US" sz="3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×!</a:t>
                      </a:r>
                      <a:endParaRPr lang="en-US" sz="18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2247650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D77BF4E7-E248-44D2-A60D-46107C3AB5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996" b="16281"/>
          <a:stretch/>
        </p:blipFill>
        <p:spPr>
          <a:xfrm>
            <a:off x="838200" y="806278"/>
            <a:ext cx="1536700" cy="1051560"/>
          </a:xfrm>
          <a:prstGeom prst="rect">
            <a:avLst/>
          </a:prstGeom>
        </p:spPr>
      </p:pic>
      <p:pic>
        <p:nvPicPr>
          <p:cNvPr id="8" name="Picture 2" descr="Diagram&#10;&#10;Description automatically generated">
            <a:extLst>
              <a:ext uri="{FF2B5EF4-FFF2-40B4-BE49-F238E27FC236}">
                <a16:creationId xmlns:a16="http://schemas.microsoft.com/office/drawing/2014/main" id="{5EA3E721-72B2-488B-B36F-82BC20EDE6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66" t="16002" r="13466" b="15990"/>
          <a:stretch/>
        </p:blipFill>
        <p:spPr bwMode="auto">
          <a:xfrm>
            <a:off x="838200" y="1946274"/>
            <a:ext cx="1587500" cy="1096103"/>
          </a:xfrm>
          <a:prstGeom prst="rect">
            <a:avLst/>
          </a:prstGeom>
          <a:noFill/>
        </p:spPr>
      </p:pic>
      <p:pic>
        <p:nvPicPr>
          <p:cNvPr id="10" name="Picture 9" descr="Shape&#10;&#10;Description automatically generated with low confidence">
            <a:extLst>
              <a:ext uri="{FF2B5EF4-FFF2-40B4-BE49-F238E27FC236}">
                <a16:creationId xmlns:a16="http://schemas.microsoft.com/office/drawing/2014/main" id="{DF19D504-844A-4143-BC4A-A85391523E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999" t="15924" r="19001" b="18122"/>
          <a:stretch/>
        </p:blipFill>
        <p:spPr>
          <a:xfrm>
            <a:off x="984250" y="3121706"/>
            <a:ext cx="1276350" cy="1044286"/>
          </a:xfrm>
          <a:prstGeom prst="rect">
            <a:avLst/>
          </a:prstGeom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FB410020-1230-49EF-892A-940201C9E47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001" t="21984" r="15999" b="19390"/>
          <a:stretch/>
        </p:blipFill>
        <p:spPr>
          <a:xfrm>
            <a:off x="838200" y="4216400"/>
            <a:ext cx="1562100" cy="1096103"/>
          </a:xfrm>
          <a:prstGeom prst="rect">
            <a:avLst/>
          </a:prstGeom>
        </p:spPr>
      </p:pic>
      <p:pic>
        <p:nvPicPr>
          <p:cNvPr id="2050" name="Picture 2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542C1D95-A28A-4D7D-A0FE-9FBCFB7CE1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98" t="14657" r="13000" b="14626"/>
          <a:stretch/>
        </p:blipFill>
        <p:spPr bwMode="auto">
          <a:xfrm>
            <a:off x="838200" y="5362911"/>
            <a:ext cx="1549400" cy="11422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145597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7BF2A-1156-487F-BB61-884B5C833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9FFFA-73C1-4CD8-B70B-51409188D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dirty="0" err="1"/>
              <a:t>FIGnition</a:t>
            </a:r>
            <a:r>
              <a:rPr lang="en-US" sz="3200" b="1" dirty="0"/>
              <a:t>:</a:t>
            </a:r>
            <a:br>
              <a:rPr lang="en-US" dirty="0"/>
            </a:br>
            <a:r>
              <a:rPr lang="en-US" b="0" u="sng" dirty="0">
                <a:solidFill>
                  <a:srgbClr val="D4D4D4"/>
                </a:solidFill>
                <a:effectLst/>
                <a:hlinkClick r:id="rId2"/>
              </a:rPr>
              <a:t>https://sites.google.com/site/libby8dev/fignition</a:t>
            </a:r>
            <a:br>
              <a:rPr lang="en-US" u="sng" dirty="0">
                <a:solidFill>
                  <a:srgbClr val="D4D4D4"/>
                </a:solidFill>
              </a:rPr>
            </a:br>
            <a:r>
              <a:rPr lang="en-US" b="0" u="sng" dirty="0">
                <a:solidFill>
                  <a:srgbClr val="D4D4D4"/>
                </a:solidFill>
                <a:effectLst/>
                <a:hlinkClick r:id="rId3"/>
              </a:rPr>
              <a:t>http://github.com/Snial/FIGnition</a:t>
            </a:r>
            <a:endParaRPr lang="en-US" b="0" u="sng" dirty="0">
              <a:solidFill>
                <a:srgbClr val="D4D4D4"/>
              </a:solidFill>
              <a:effectLst/>
            </a:endParaRPr>
          </a:p>
          <a:p>
            <a:endParaRPr lang="en-US" u="sng" dirty="0">
              <a:solidFill>
                <a:srgbClr val="D4D4D4"/>
              </a:solidFill>
            </a:endParaRPr>
          </a:p>
          <a:p>
            <a:r>
              <a:rPr lang="en-US" sz="3200" b="1" u="sng" dirty="0" err="1">
                <a:solidFill>
                  <a:srgbClr val="D4D4D4"/>
                </a:solidFill>
              </a:rPr>
              <a:t>inFUZE</a:t>
            </a:r>
            <a:r>
              <a:rPr lang="en-US" sz="3200" b="1" u="sng" dirty="0">
                <a:solidFill>
                  <a:srgbClr val="D4D4D4"/>
                </a:solidFill>
              </a:rPr>
              <a:t> Bundle (RS Components):</a:t>
            </a:r>
            <a:br>
              <a:rPr lang="en-US" sz="3200" b="1" u="sng" dirty="0">
                <a:solidFill>
                  <a:srgbClr val="D4D4D4"/>
                </a:solidFill>
              </a:rPr>
            </a:br>
            <a:r>
              <a:rPr lang="en-US" u="sng" dirty="0">
                <a:solidFill>
                  <a:srgbClr val="D4D4D4"/>
                </a:solidFill>
                <a:hlinkClick r:id="rId4"/>
              </a:rPr>
              <a:t>https://uk.rs-online.com/web/p/single-board-computers/7755003/</a:t>
            </a:r>
            <a:br>
              <a:rPr lang="en-US" b="0" u="sng" dirty="0">
                <a:solidFill>
                  <a:srgbClr val="D4D4D4"/>
                </a:solidFill>
                <a:effectLst/>
              </a:rPr>
            </a:br>
            <a:endParaRPr lang="en-US" b="0" u="sng" dirty="0">
              <a:solidFill>
                <a:srgbClr val="D4D4D4"/>
              </a:solidFill>
              <a:effectLst/>
            </a:endParaRPr>
          </a:p>
          <a:p>
            <a:r>
              <a:rPr lang="en-US" sz="3200" b="1" u="sng" dirty="0">
                <a:solidFill>
                  <a:srgbClr val="D4D4D4"/>
                </a:solidFill>
              </a:rPr>
              <a:t>Turtle:</a:t>
            </a:r>
            <a:br>
              <a:rPr lang="en-US" u="sng" dirty="0">
                <a:solidFill>
                  <a:srgbClr val="D4D4D4"/>
                </a:solidFill>
              </a:rPr>
            </a:br>
            <a:r>
              <a:rPr lang="en-US" u="sng" dirty="0">
                <a:solidFill>
                  <a:srgbClr val="D4D4D4"/>
                </a:solidFill>
                <a:hlinkClick r:id="rId5"/>
              </a:rPr>
              <a:t>http://github.com/ashleyf/FIGTurtle</a:t>
            </a:r>
            <a:endParaRPr lang="en-US" u="sng" dirty="0">
              <a:solidFill>
                <a:srgbClr val="D4D4D4"/>
              </a:solidFill>
            </a:endParaRPr>
          </a:p>
          <a:p>
            <a:endParaRPr lang="en-US" u="sng" dirty="0">
              <a:solidFill>
                <a:srgbClr val="D4D4D4"/>
              </a:solidFill>
            </a:endParaRPr>
          </a:p>
          <a:p>
            <a:pPr marL="0" indent="0">
              <a:buNone/>
            </a:pPr>
            <a:endParaRPr lang="en-US" b="0" dirty="0">
              <a:solidFill>
                <a:srgbClr val="D4D4D4"/>
              </a:solidFill>
              <a:effectLst/>
            </a:endParaRPr>
          </a:p>
          <a:p>
            <a:endParaRPr lang="en-US" b="0" u="sng" dirty="0">
              <a:solidFill>
                <a:srgbClr val="D4D4D4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02271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1F0FD-7714-4DE1-AD04-93F6C5D5D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Fast">
            <a:hlinkClick r:id="" action="ppaction://media"/>
            <a:extLst>
              <a:ext uri="{FF2B5EF4-FFF2-40B4-BE49-F238E27FC236}">
                <a16:creationId xmlns:a16="http://schemas.microsoft.com/office/drawing/2014/main" id="{2AA3787F-AF2D-42EC-879B-029C98689F3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648"/>
            <a:ext cx="12195205" cy="6859648"/>
          </a:xfrm>
        </p:spPr>
      </p:pic>
    </p:spTree>
    <p:extLst>
      <p:ext uri="{BB962C8B-B14F-4D97-AF65-F5344CB8AC3E}">
        <p14:creationId xmlns:p14="http://schemas.microsoft.com/office/powerpoint/2010/main" val="318218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66517-8504-41A0-A2A5-AEB9582F8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51438"/>
            <a:ext cx="10515600" cy="542552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0 var x 0 var y 0 var angle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0 var dx 0 var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dy</a:t>
            </a: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: heading ( ang --)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dup angle !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dup sin dx !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45 + sin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dy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! ;</a:t>
            </a:r>
          </a:p>
          <a:p>
            <a:pPr marL="0" indent="0">
              <a:buNone/>
            </a:pP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: turn ( turn--)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angle @ + heading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928063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66517-8504-41A0-A2A5-AEB9582F8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51438"/>
            <a:ext cx="10515600" cy="542552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0 var x 0 var y 0 var angle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0 var dx 0 var </a:t>
            </a:r>
            <a:r>
              <a:rPr lang="en-US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dy</a:t>
            </a:r>
            <a:endParaRPr lang="en-US" dirty="0">
              <a:solidFill>
                <a:schemeClr val="bg1">
                  <a:lumMod val="65000"/>
                  <a:lumOff val="35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>
                  <a:lumMod val="65000"/>
                  <a:lumOff val="35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: heading ( ang --)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dup angle !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dup 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sin </a:t>
            </a: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dx !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45 + 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sin </a:t>
            </a:r>
            <a:r>
              <a:rPr lang="en-US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dy</a:t>
            </a: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! ;</a:t>
            </a:r>
          </a:p>
          <a:p>
            <a:pPr marL="0" indent="0">
              <a:buNone/>
            </a:pPr>
            <a:endParaRPr lang="en-US" dirty="0">
              <a:solidFill>
                <a:schemeClr val="bg1">
                  <a:lumMod val="65000"/>
                  <a:lumOff val="35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: turn ( turn--)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angle @ + heading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195011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66517-8504-41A0-A2A5-AEB9582F8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42385"/>
            <a:ext cx="10515600" cy="542552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: </a:t>
            </a:r>
            <a:r>
              <a:rPr lang="en-US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coord</a:t>
            </a: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@ 256 / 80 + ;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: draw x </a:t>
            </a:r>
            <a:r>
              <a:rPr lang="en-US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coord</a:t>
            </a: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y </a:t>
            </a:r>
            <a:r>
              <a:rPr lang="en-US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coord</a:t>
            </a: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plot ;</a:t>
            </a:r>
          </a:p>
          <a:p>
            <a:pPr marL="0" indent="0">
              <a:buNone/>
            </a:pPr>
            <a:b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</a:b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: forward (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dist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--)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1 do dx @ x +!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dy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@ y +! draw loop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: jump (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dist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--)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dup dx @ * x +!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dy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@ * y +!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662310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66517-8504-41A0-A2A5-AEB9582F8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42385"/>
            <a:ext cx="10515600" cy="596623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: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turtleStart</a:t>
            </a: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1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vmode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1 pen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cls</a:t>
            </a: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0 0 go 0 heading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: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turtleEnd</a:t>
            </a: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key 0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vmode</a:t>
            </a: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: clear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  9380 C80 0 fill</a:t>
            </a:r>
          </a:p>
          <a:p>
            <a:pPr marL="0" indent="0">
              <a:buNone/>
            </a:pP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190908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 tmFilter="0, 0; .2, .5; .8, .5; 1, 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8" dur="250" autoRev="1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ACFEF-42C9-4B1A-8AEE-5F918D421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water, outdoor, air, several&#10;&#10;Description automatically generated">
            <a:extLst>
              <a:ext uri="{FF2B5EF4-FFF2-40B4-BE49-F238E27FC236}">
                <a16:creationId xmlns:a16="http://schemas.microsoft.com/office/drawing/2014/main" id="{C9F0253E-602D-472F-ACE2-6ACF94AA58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9879"/>
            <a:ext cx="12192000" cy="83325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7B4E46-4B90-4286-B27B-8501DAC6288F}"/>
              </a:ext>
            </a:extLst>
          </p:cNvPr>
          <p:cNvSpPr txBox="1"/>
          <p:nvPr/>
        </p:nvSpPr>
        <p:spPr>
          <a:xfrm>
            <a:off x="564450" y="338670"/>
            <a:ext cx="7534435" cy="523220"/>
          </a:xfrm>
          <a:prstGeom prst="rect">
            <a:avLst/>
          </a:prstGeom>
          <a:solidFill>
            <a:schemeClr val="bg1"/>
          </a:solidFill>
          <a:ln w="2540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ascadia Code" panose="020B0609020000020004" pitchFamily="49" charset="0"/>
                <a:cs typeface="Cascadia Code" panose="020B0609020000020004" pitchFamily="49" charset="0"/>
              </a:rPr>
              <a:t>160 0 do </a:t>
            </a:r>
            <a:r>
              <a:rPr lang="en-US" sz="2800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US" sz="2800" dirty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800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US" sz="2800" dirty="0">
                <a:latin typeface="Cascadia Code" panose="020B0609020000020004" pitchFamily="49" charset="0"/>
                <a:cs typeface="Cascadia Code" panose="020B0609020000020004" pitchFamily="49" charset="0"/>
              </a:rPr>
              <a:t> sin 4 / 80 + plot loop</a:t>
            </a:r>
          </a:p>
        </p:txBody>
      </p:sp>
    </p:spTree>
    <p:extLst>
      <p:ext uri="{BB962C8B-B14F-4D97-AF65-F5344CB8AC3E}">
        <p14:creationId xmlns:p14="http://schemas.microsoft.com/office/powerpoint/2010/main" val="1741722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BEEAF-CF50-413D-B7C7-F602A6ABD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text, outdoor object&#10;&#10;Description automatically generated">
            <a:extLst>
              <a:ext uri="{FF2B5EF4-FFF2-40B4-BE49-F238E27FC236}">
                <a16:creationId xmlns:a16="http://schemas.microsoft.com/office/drawing/2014/main" id="{69853BE5-4985-4720-86A0-2BC8673A86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31" y="-886691"/>
            <a:ext cx="10957278" cy="8192357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4F11A1F-1365-44AF-9FB6-B6BCAD2305FC}"/>
              </a:ext>
            </a:extLst>
          </p:cNvPr>
          <p:cNvSpPr txBox="1"/>
          <p:nvPr/>
        </p:nvSpPr>
        <p:spPr>
          <a:xfrm>
            <a:off x="564450" y="338670"/>
            <a:ext cx="9214382" cy="523220"/>
          </a:xfrm>
          <a:prstGeom prst="rect">
            <a:avLst/>
          </a:prstGeom>
          <a:solidFill>
            <a:schemeClr val="bg1"/>
          </a:solidFill>
          <a:ln w="2540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 wrap="none" rtlCol="0">
            <a:spAutoFit/>
          </a:bodyPr>
          <a:lstStyle/>
          <a:p>
            <a:r>
              <a:rPr lang="pt-BR" sz="2800" dirty="0">
                <a:latin typeface="Cascadia Code" panose="020B0609020000020004" pitchFamily="49" charset="0"/>
                <a:cs typeface="Cascadia Code" panose="020B0609020000020004" pitchFamily="49" charset="0"/>
              </a:rPr>
              <a:t>60 0 do 0 0 jump i heading 110 forward loop</a:t>
            </a:r>
            <a:endParaRPr lang="en-US" sz="28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036423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1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2782</TotalTime>
  <Words>1113</Words>
  <Application>Microsoft Office PowerPoint</Application>
  <PresentationFormat>Widescreen</PresentationFormat>
  <Paragraphs>187</Paragraphs>
  <Slides>25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Cascadia Code</vt:lpstr>
      <vt:lpstr>Roboto</vt:lpstr>
      <vt:lpstr>Office Theme</vt:lpstr>
      <vt:lpstr>FIGnition — Turtle Graphics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Turtle Graphics on FIGnition</dc:title>
  <dc:creator>Ashley Feniello</dc:creator>
  <cp:lastModifiedBy>Ashley Feniello</cp:lastModifiedBy>
  <cp:revision>22</cp:revision>
  <dcterms:created xsi:type="dcterms:W3CDTF">2021-10-05T17:28:01Z</dcterms:created>
  <dcterms:modified xsi:type="dcterms:W3CDTF">2021-10-07T16:23:16Z</dcterms:modified>
</cp:coreProperties>
</file>

<file path=docProps/thumbnail.jpeg>
</file>